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62" r:id="rId4"/>
    <p:sldId id="267" r:id="rId5"/>
    <p:sldId id="266" r:id="rId6"/>
    <p:sldId id="265" r:id="rId7"/>
    <p:sldId id="264" r:id="rId8"/>
    <p:sldId id="263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AFF"/>
    <a:srgbClr val="EBA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83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70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172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69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0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960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892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59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600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54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834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387F425-22FC-465B-8239-7D7C3187A1C8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17DA5FAE-1070-46B9-BA27-176B5D6EC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032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41A596EF-26DC-D91A-095A-53BF364A0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84439" y="2323845"/>
            <a:ext cx="9144000" cy="16557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dirty="0"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Social Media Management (IG)</a:t>
            </a:r>
            <a:endParaRPr lang="en-US" sz="4374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47C18D-223C-F213-7E91-1CA766C4A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727" y="5122606"/>
            <a:ext cx="1833716" cy="183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25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61"/>
              </a:lnSpc>
              <a:buNone/>
            </a:pPr>
            <a:r>
              <a:rPr lang="en-US" sz="3728" b="1" dirty="0">
                <a:solidFill>
                  <a:srgbClr val="39AAFF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Workflow and Timeline</a:t>
            </a:r>
            <a:endParaRPr lang="en-US" sz="3728" dirty="0">
              <a:solidFill>
                <a:srgbClr val="39AA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C57EED-B88A-269B-659F-0E7996497512}"/>
              </a:ext>
            </a:extLst>
          </p:cNvPr>
          <p:cNvSpPr txBox="1"/>
          <p:nvPr/>
        </p:nvSpPr>
        <p:spPr>
          <a:xfrm>
            <a:off x="707923" y="1561513"/>
            <a:ext cx="4493342" cy="419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Establishing a clear workflow and timeline is crucial for the successful execution of the social media strategy on Instagram.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Workflow involves content creation, review, scheduling, and publishing.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Timeline ensures tasks are completed on time for efficient strategy implementation as per approved content calendar</a:t>
            </a:r>
            <a:r>
              <a:rPr lang="en-US" dirty="0"/>
              <a:t>.</a:t>
            </a:r>
            <a:endParaRPr lang="en-US" sz="1800" dirty="0"/>
          </a:p>
        </p:txBody>
      </p:sp>
      <p:pic>
        <p:nvPicPr>
          <p:cNvPr id="2052" name="Picture 4" descr="Social Media Marketing Banner Instagram Advertising Services, in Pan India  at Rs 7000/month in Etah">
            <a:extLst>
              <a:ext uri="{FF2B5EF4-FFF2-40B4-BE49-F238E27FC236}">
                <a16:creationId xmlns:a16="http://schemas.microsoft.com/office/drawing/2014/main" id="{0E95E22D-388A-D9F3-A11D-E558A70A7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20116" r="2929" b="17975"/>
          <a:stretch/>
        </p:blipFill>
        <p:spPr bwMode="auto">
          <a:xfrm>
            <a:off x="6096000" y="1996031"/>
            <a:ext cx="5220929" cy="34333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109DED-9EFD-3A2E-E996-F2A4D4B63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32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827"/>
              </a:lnSpc>
              <a:buNone/>
            </a:pPr>
            <a:r>
              <a:rPr lang="en-US" sz="4000" b="1" dirty="0">
                <a:solidFill>
                  <a:srgbClr val="EBA604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Content Calendar (30 Days)</a:t>
            </a:r>
            <a:endParaRPr lang="en-US" sz="4000" dirty="0">
              <a:solidFill>
                <a:srgbClr val="EBA60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A6198-08A4-BBC1-7AFD-791EA0993301}"/>
              </a:ext>
            </a:extLst>
          </p:cNvPr>
          <p:cNvSpPr txBox="1"/>
          <p:nvPr/>
        </p:nvSpPr>
        <p:spPr>
          <a:xfrm>
            <a:off x="707923" y="1352528"/>
            <a:ext cx="10609006" cy="691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386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Roadmap for the next 30 days on Instagram.</a:t>
            </a:r>
          </a:p>
          <a:p>
            <a:pPr marL="285750" indent="-285750">
              <a:lnSpc>
                <a:spcPts val="2386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Types of content, themes, and posting schedule outlined and shared for review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76212-EF53-D6E3-28E4-CAF5D20DC943}"/>
              </a:ext>
            </a:extLst>
          </p:cNvPr>
          <p:cNvSpPr txBox="1"/>
          <p:nvPr/>
        </p:nvSpPr>
        <p:spPr>
          <a:xfrm>
            <a:off x="707923" y="2201006"/>
            <a:ext cx="117920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Short Engaging Videos (Reels, Stories): (3-5 times a week)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Showcase the Process of making. (up close shots)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Before &amp; After.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Quick tips.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Employee spotlight or "a day in the life".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Feature customer testimonials or reviews (with permission).</a:t>
            </a:r>
          </a:p>
          <a:p>
            <a:endParaRPr lang="en-US" dirty="0"/>
          </a:p>
          <a:p>
            <a:r>
              <a:rPr lang="en-US" dirty="0"/>
              <a:t>High-Quality Photos: (2-3 times a week)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Professionally shot images of Product.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Mockups showcasing.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Inspirational quotes.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Behind-the-scenes glimpses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Informative Carousel Posts: (Once a week)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7C047D-90BE-2EA7-6A15-DCE3E1CC2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33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000" b="1" dirty="0">
                <a:solidFill>
                  <a:srgbClr val="39AAFF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Instagram Funnel</a:t>
            </a:r>
            <a:endParaRPr lang="en-US" sz="4000" dirty="0">
              <a:solidFill>
                <a:srgbClr val="39AA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255E2-ED0F-BC79-258F-D7CB86E95649}"/>
              </a:ext>
            </a:extLst>
          </p:cNvPr>
          <p:cNvSpPr txBox="1"/>
          <p:nvPr/>
        </p:nvSpPr>
        <p:spPr>
          <a:xfrm>
            <a:off x="528951" y="2122144"/>
            <a:ext cx="4686538" cy="253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Instagram strategy will focus on Lead Gen,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By </a:t>
            </a:r>
            <a:r>
              <a:rPr lang="en-US" sz="1800" dirty="0"/>
              <a:t>increasing the Visibility by connecting with similar accounts.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By posting authoritative contents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By Shari</a:t>
            </a:r>
            <a:r>
              <a:rPr lang="en-US" dirty="0"/>
              <a:t>ng testimonials </a:t>
            </a:r>
            <a:endParaRPr lang="en-US" sz="1800" dirty="0"/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B0A0B-28A0-DBCD-DEC6-807DC9BBB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07" b="10108"/>
          <a:stretch/>
        </p:blipFill>
        <p:spPr>
          <a:xfrm>
            <a:off x="5263237" y="777688"/>
            <a:ext cx="5480443" cy="53002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FC595-7880-F0AC-83BE-2B036077F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5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000" b="1" dirty="0">
                <a:solidFill>
                  <a:srgbClr val="EBA604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Posting Frequency and Optimal Timing</a:t>
            </a:r>
            <a:endParaRPr lang="en-US" sz="4000" dirty="0">
              <a:solidFill>
                <a:srgbClr val="EBA60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5A7996-A983-BE6C-CE82-BFCC59A6A3E5}"/>
              </a:ext>
            </a:extLst>
          </p:cNvPr>
          <p:cNvSpPr txBox="1"/>
          <p:nvPr/>
        </p:nvSpPr>
        <p:spPr>
          <a:xfrm>
            <a:off x="707923" y="1352528"/>
            <a:ext cx="10609006" cy="779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99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To maximize the reach and engagement of Instagram account, the following posting frequency and optimal timing guidelines will be implemented: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42AA4-D9E9-8F14-D3FF-EAB83AF2D2E1}"/>
              </a:ext>
            </a:extLst>
          </p:cNvPr>
          <p:cNvSpPr txBox="1"/>
          <p:nvPr/>
        </p:nvSpPr>
        <p:spPr>
          <a:xfrm>
            <a:off x="707923" y="2753878"/>
            <a:ext cx="3460954" cy="149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99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Publish 3-4 high-quality posts per week to maintain a consistent presence and keep followers engaged.</a:t>
            </a:r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4D4C3-1E03-6021-AE0B-A1030F68C36F}"/>
              </a:ext>
            </a:extLst>
          </p:cNvPr>
          <p:cNvSpPr txBox="1"/>
          <p:nvPr/>
        </p:nvSpPr>
        <p:spPr>
          <a:xfrm>
            <a:off x="707923" y="4823774"/>
            <a:ext cx="4227867" cy="149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99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Post during peak user activity times, such as early afternoon (12 pm - 3 pm) and evenings (7 pm - 10 pm), on weekdays and weekends.</a:t>
            </a:r>
            <a:endParaRPr 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B6615B-0B35-0AF3-9E10-34F70AA8322F}"/>
              </a:ext>
            </a:extLst>
          </p:cNvPr>
          <p:cNvSpPr txBox="1"/>
          <p:nvPr/>
        </p:nvSpPr>
        <p:spPr>
          <a:xfrm>
            <a:off x="707923" y="4335838"/>
            <a:ext cx="6096000" cy="411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34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</a:rPr>
              <a:t>Optimal Timing </a:t>
            </a:r>
            <a:endParaRPr lang="en-US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B47114-01F5-2162-57F7-BC529C51F4A4}"/>
              </a:ext>
            </a:extLst>
          </p:cNvPr>
          <p:cNvSpPr txBox="1"/>
          <p:nvPr/>
        </p:nvSpPr>
        <p:spPr>
          <a:xfrm>
            <a:off x="707923" y="2323076"/>
            <a:ext cx="6096000" cy="411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34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Posting Frequency</a:t>
            </a:r>
            <a:endParaRPr lang="en-US" sz="1800" dirty="0"/>
          </a:p>
        </p:txBody>
      </p:sp>
      <p:pic>
        <p:nvPicPr>
          <p:cNvPr id="3074" name="Picture 2" descr="How Often to Post on Social Media | Rival IQ">
            <a:extLst>
              <a:ext uri="{FF2B5EF4-FFF2-40B4-BE49-F238E27FC236}">
                <a16:creationId xmlns:a16="http://schemas.microsoft.com/office/drawing/2014/main" id="{5B05EE40-AAE8-41CD-964E-1CB736C2F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/>
          <a:stretch/>
        </p:blipFill>
        <p:spPr bwMode="auto">
          <a:xfrm>
            <a:off x="5347519" y="2323076"/>
            <a:ext cx="5969410" cy="384602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A91901-BCE4-F82F-5D34-19C1A3F10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2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05"/>
              </a:lnSpc>
              <a:buNone/>
            </a:pPr>
            <a:r>
              <a:rPr lang="en-US" sz="4000" b="1" dirty="0">
                <a:solidFill>
                  <a:srgbClr val="39AAFF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Engagement and Community Building</a:t>
            </a:r>
            <a:endParaRPr lang="en-US" sz="4000" dirty="0">
              <a:solidFill>
                <a:srgbClr val="39AAFF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FDC216-F6FD-076E-2BBF-8AB1889BEC58}"/>
              </a:ext>
            </a:extLst>
          </p:cNvPr>
          <p:cNvSpPr/>
          <p:nvPr/>
        </p:nvSpPr>
        <p:spPr>
          <a:xfrm>
            <a:off x="495062" y="1117248"/>
            <a:ext cx="10241518" cy="1034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16"/>
              </a:lnSpc>
              <a:buNone/>
            </a:pPr>
            <a:r>
              <a:rPr lang="en-US" sz="1698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following strategies will be implemented to drive engagement and build a loyal following:</a:t>
            </a:r>
            <a:endParaRPr lang="en-US" sz="1698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1910A1-9A74-2F25-CA04-1ADEEFBBD856}"/>
              </a:ext>
            </a:extLst>
          </p:cNvPr>
          <p:cNvGrpSpPr/>
          <p:nvPr/>
        </p:nvGrpSpPr>
        <p:grpSpPr>
          <a:xfrm>
            <a:off x="508504" y="1710006"/>
            <a:ext cx="10989016" cy="4759451"/>
            <a:chOff x="495062" y="2394551"/>
            <a:chExt cx="10241518" cy="4662011"/>
          </a:xfrm>
        </p:grpSpPr>
        <p:pic>
          <p:nvPicPr>
            <p:cNvPr id="5" name="Image 1" descr="preencoded.png">
              <a:extLst>
                <a:ext uri="{FF2B5EF4-FFF2-40B4-BE49-F238E27FC236}">
                  <a16:creationId xmlns:a16="http://schemas.microsoft.com/office/drawing/2014/main" id="{473ED6BE-020D-1732-45F7-F0AFF1E38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062" y="2394551"/>
              <a:ext cx="538996" cy="538996"/>
            </a:xfrm>
            <a:prstGeom prst="rect">
              <a:avLst/>
            </a:prstGeom>
          </p:spPr>
        </p:pic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02C0FC00-6ED6-6D25-E790-053D3A68F010}"/>
                </a:ext>
              </a:extLst>
            </p:cNvPr>
            <p:cNvSpPr/>
            <p:nvPr/>
          </p:nvSpPr>
          <p:spPr>
            <a:xfrm>
              <a:off x="495062" y="3149050"/>
              <a:ext cx="2317790" cy="6738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53"/>
                </a:lnSpc>
                <a:buNone/>
              </a:pPr>
              <a:r>
                <a:rPr lang="en-US" sz="2122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Respond to Comments</a:t>
              </a:r>
              <a:endParaRPr lang="en-US" sz="2122" dirty="0"/>
            </a:p>
          </p:txBody>
        </p:sp>
        <p:sp>
          <p:nvSpPr>
            <p:cNvPr id="7" name="Text 4">
              <a:extLst>
                <a:ext uri="{FF2B5EF4-FFF2-40B4-BE49-F238E27FC236}">
                  <a16:creationId xmlns:a16="http://schemas.microsoft.com/office/drawing/2014/main" id="{711AAA6F-5882-3FC4-989E-BE9CDC2C2AF1}"/>
                </a:ext>
              </a:extLst>
            </p:cNvPr>
            <p:cNvSpPr/>
            <p:nvPr/>
          </p:nvSpPr>
          <p:spPr>
            <a:xfrm>
              <a:off x="495062" y="3952245"/>
              <a:ext cx="2317790" cy="3104317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716"/>
                </a:lnSpc>
                <a:buNone/>
              </a:pPr>
              <a:r>
                <a:rPr lang="en-US" sz="1698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Promptly respond to all comments, questions, and direct messages to show followers that Bass Printing values their feedback and is actively engaged with the community.</a:t>
              </a:r>
              <a:endParaRPr lang="en-US" sz="1698" dirty="0"/>
            </a:p>
          </p:txBody>
        </p:sp>
        <p:pic>
          <p:nvPicPr>
            <p:cNvPr id="8" name="Image 2" descr="preencoded.png">
              <a:extLst>
                <a:ext uri="{FF2B5EF4-FFF2-40B4-BE49-F238E27FC236}">
                  <a16:creationId xmlns:a16="http://schemas.microsoft.com/office/drawing/2014/main" id="{A2E91549-285F-A82F-7B96-AA1591DB9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6225" y="2394551"/>
              <a:ext cx="538996" cy="538996"/>
            </a:xfrm>
            <a:prstGeom prst="rect">
              <a:avLst/>
            </a:prstGeom>
          </p:spPr>
        </p:pic>
        <p:sp>
          <p:nvSpPr>
            <p:cNvPr id="9" name="Text 5">
              <a:extLst>
                <a:ext uri="{FF2B5EF4-FFF2-40B4-BE49-F238E27FC236}">
                  <a16:creationId xmlns:a16="http://schemas.microsoft.com/office/drawing/2014/main" id="{04ED8C9E-F5CF-F2ED-5472-844D060D97DF}"/>
                </a:ext>
              </a:extLst>
            </p:cNvPr>
            <p:cNvSpPr/>
            <p:nvPr/>
          </p:nvSpPr>
          <p:spPr>
            <a:xfrm>
              <a:off x="3136225" y="3149050"/>
              <a:ext cx="2317909" cy="6738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53"/>
                </a:lnSpc>
                <a:buNone/>
              </a:pPr>
              <a:r>
                <a:rPr lang="en-US" sz="2122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Engage with Followers</a:t>
              </a:r>
              <a:endParaRPr lang="en-US" sz="2122" dirty="0"/>
            </a:p>
          </p:txBody>
        </p:sp>
        <p:sp>
          <p:nvSpPr>
            <p:cNvPr id="10" name="Text 6">
              <a:extLst>
                <a:ext uri="{FF2B5EF4-FFF2-40B4-BE49-F238E27FC236}">
                  <a16:creationId xmlns:a16="http://schemas.microsoft.com/office/drawing/2014/main" id="{6D3A0F99-8EC5-A4B4-9566-80956443AC14}"/>
                </a:ext>
              </a:extLst>
            </p:cNvPr>
            <p:cNvSpPr/>
            <p:nvPr/>
          </p:nvSpPr>
          <p:spPr>
            <a:xfrm>
              <a:off x="3136225" y="3952245"/>
              <a:ext cx="2317909" cy="2759393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716"/>
                </a:lnSpc>
                <a:buNone/>
              </a:pPr>
              <a:r>
                <a:rPr lang="en-US" sz="1698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Regularly like, comment, and share content from the brand's followers to demonstrate their appreciation and foster a sense of community.</a:t>
              </a:r>
              <a:endParaRPr lang="en-US" sz="1698" dirty="0"/>
            </a:p>
          </p:txBody>
        </p:sp>
        <p:pic>
          <p:nvPicPr>
            <p:cNvPr id="11" name="Image 3" descr="preencoded.png">
              <a:extLst>
                <a:ext uri="{FF2B5EF4-FFF2-40B4-BE49-F238E27FC236}">
                  <a16:creationId xmlns:a16="http://schemas.microsoft.com/office/drawing/2014/main" id="{B7F147F9-4FA2-741B-7198-641491CDA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7508" y="2394551"/>
              <a:ext cx="538996" cy="538996"/>
            </a:xfrm>
            <a:prstGeom prst="rect">
              <a:avLst/>
            </a:prstGeom>
          </p:spPr>
        </p:pic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701DF7CD-36F6-8D29-B5F5-7736A17DB982}"/>
                </a:ext>
              </a:extLst>
            </p:cNvPr>
            <p:cNvSpPr/>
            <p:nvPr/>
          </p:nvSpPr>
          <p:spPr>
            <a:xfrm>
              <a:off x="5777508" y="3149050"/>
              <a:ext cx="2317790" cy="6738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53"/>
                </a:lnSpc>
                <a:buNone/>
              </a:pPr>
              <a:r>
                <a:rPr lang="en-US" sz="2122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Utilize Relevant Hashtags</a:t>
              </a:r>
              <a:endParaRPr lang="en-US" sz="2122" dirty="0"/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19AE51BF-D13A-175E-E4D1-8AD85982659E}"/>
                </a:ext>
              </a:extLst>
            </p:cNvPr>
            <p:cNvSpPr/>
            <p:nvPr/>
          </p:nvSpPr>
          <p:spPr>
            <a:xfrm>
              <a:off x="5777508" y="3952245"/>
              <a:ext cx="2317790" cy="2759393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716"/>
                </a:lnSpc>
                <a:buNone/>
              </a:pPr>
              <a:r>
                <a:rPr lang="en-US" sz="1698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Strategically use a mix of branded, industry-specific, and location-based hashtags to increase the visibility of the brand's content and reach new potential followers.</a:t>
              </a:r>
              <a:endParaRPr lang="en-US" sz="1698" dirty="0"/>
            </a:p>
          </p:txBody>
        </p:sp>
        <p:pic>
          <p:nvPicPr>
            <p:cNvPr id="14" name="Image 4" descr="preencoded.png">
              <a:extLst>
                <a:ext uri="{FF2B5EF4-FFF2-40B4-BE49-F238E27FC236}">
                  <a16:creationId xmlns:a16="http://schemas.microsoft.com/office/drawing/2014/main" id="{B006F54A-D571-1D5E-8431-3259AD7F4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18671" y="2394551"/>
              <a:ext cx="538996" cy="538996"/>
            </a:xfrm>
            <a:prstGeom prst="rect">
              <a:avLst/>
            </a:prstGeom>
          </p:spPr>
        </p:pic>
        <p:sp>
          <p:nvSpPr>
            <p:cNvPr id="15" name="Text 9">
              <a:extLst>
                <a:ext uri="{FF2B5EF4-FFF2-40B4-BE49-F238E27FC236}">
                  <a16:creationId xmlns:a16="http://schemas.microsoft.com/office/drawing/2014/main" id="{F22E961D-53C2-D89F-3184-357A71DF610C}"/>
                </a:ext>
              </a:extLst>
            </p:cNvPr>
            <p:cNvSpPr/>
            <p:nvPr/>
          </p:nvSpPr>
          <p:spPr>
            <a:xfrm>
              <a:off x="8418671" y="3149050"/>
              <a:ext cx="2317909" cy="6738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53"/>
                </a:lnSpc>
                <a:buNone/>
              </a:pPr>
              <a:r>
                <a:rPr lang="en-US" sz="2122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Collaborate with Influencers</a:t>
              </a:r>
              <a:endParaRPr lang="en-US" sz="2122" dirty="0"/>
            </a:p>
          </p:txBody>
        </p:sp>
        <p:sp>
          <p:nvSpPr>
            <p:cNvPr id="16" name="Text 10">
              <a:extLst>
                <a:ext uri="{FF2B5EF4-FFF2-40B4-BE49-F238E27FC236}">
                  <a16:creationId xmlns:a16="http://schemas.microsoft.com/office/drawing/2014/main" id="{52BE0C18-7B29-1486-7A0A-CE2222AAF39A}"/>
                </a:ext>
              </a:extLst>
            </p:cNvPr>
            <p:cNvSpPr/>
            <p:nvPr/>
          </p:nvSpPr>
          <p:spPr>
            <a:xfrm>
              <a:off x="8418671" y="3952245"/>
              <a:ext cx="2317909" cy="2759393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716"/>
                </a:lnSpc>
                <a:buNone/>
              </a:pPr>
              <a:r>
                <a:rPr lang="en-US" sz="1698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Partner with relevant industry influencers and content creators to tap into their existing audiences and cross-promote the Bass Printing brand.</a:t>
              </a:r>
              <a:endParaRPr lang="en-US" sz="1698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0DF67E6-E36B-D59D-F6EB-7B609E5B3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21"/>
              </a:lnSpc>
              <a:buNone/>
            </a:pPr>
            <a:r>
              <a:rPr lang="en-US" sz="4000" b="1" dirty="0">
                <a:solidFill>
                  <a:srgbClr val="EBA604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Paid Advertising and Boosting Strategy</a:t>
            </a:r>
            <a:endParaRPr lang="en-US" sz="4000" dirty="0">
              <a:solidFill>
                <a:srgbClr val="EBA604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CB1A66-7851-47FA-E919-E518F54C1F7B}"/>
              </a:ext>
            </a:extLst>
          </p:cNvPr>
          <p:cNvGrpSpPr/>
          <p:nvPr/>
        </p:nvGrpSpPr>
        <p:grpSpPr>
          <a:xfrm>
            <a:off x="495062" y="1415215"/>
            <a:ext cx="11057841" cy="5157668"/>
            <a:chOff x="2372082" y="2290286"/>
            <a:chExt cx="9886117" cy="5157668"/>
          </a:xfrm>
        </p:grpSpPr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8984B2B8-9FA9-6E40-A44F-834F7059C52D}"/>
                </a:ext>
              </a:extLst>
            </p:cNvPr>
            <p:cNvSpPr/>
            <p:nvPr/>
          </p:nvSpPr>
          <p:spPr>
            <a:xfrm>
              <a:off x="2372082" y="2290286"/>
              <a:ext cx="9886117" cy="99869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22"/>
                </a:lnSpc>
                <a:buNone/>
              </a:pPr>
              <a:r>
                <a:rPr lang="en-US" sz="163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To further amplify the reach and impact of the Instagram content, a strategic paid advertising and boosting strategy will be implemented. This will involve a combination of targeted ad campaigns and boosting of high-performing organic posts.</a:t>
              </a:r>
              <a:endParaRPr lang="en-US" sz="1639" dirty="0"/>
            </a:p>
          </p:txBody>
        </p:sp>
        <p:pic>
          <p:nvPicPr>
            <p:cNvPr id="5" name="Image 1" descr="preencoded.png">
              <a:extLst>
                <a:ext uri="{FF2B5EF4-FFF2-40B4-BE49-F238E27FC236}">
                  <a16:creationId xmlns:a16="http://schemas.microsoft.com/office/drawing/2014/main" id="{751D15DB-61B2-D728-0EA9-D8C16E24A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2082" y="3523059"/>
              <a:ext cx="3295293" cy="832485"/>
            </a:xfrm>
            <a:prstGeom prst="rect">
              <a:avLst/>
            </a:prstGeom>
          </p:spPr>
        </p:pic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D4731746-1542-2374-ABA2-3C264A4AFBFE}"/>
                </a:ext>
              </a:extLst>
            </p:cNvPr>
            <p:cNvSpPr/>
            <p:nvPr/>
          </p:nvSpPr>
          <p:spPr>
            <a:xfrm>
              <a:off x="2580203" y="4667726"/>
              <a:ext cx="2601635" cy="325160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 algn="l">
                <a:lnSpc>
                  <a:spcPts val="2561"/>
                </a:lnSpc>
                <a:buNone/>
              </a:pPr>
              <a:r>
                <a:rPr lang="en-US" sz="2049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Audience Targeting</a:t>
              </a:r>
              <a:endParaRPr lang="en-US" sz="2049" dirty="0"/>
            </a:p>
          </p:txBody>
        </p:sp>
        <p:sp>
          <p:nvSpPr>
            <p:cNvPr id="7" name="Text 4">
              <a:extLst>
                <a:ext uri="{FF2B5EF4-FFF2-40B4-BE49-F238E27FC236}">
                  <a16:creationId xmlns:a16="http://schemas.microsoft.com/office/drawing/2014/main" id="{1614C50F-6E3F-36C0-DFCE-21A7859A9CF1}"/>
                </a:ext>
              </a:extLst>
            </p:cNvPr>
            <p:cNvSpPr/>
            <p:nvPr/>
          </p:nvSpPr>
          <p:spPr>
            <a:xfrm>
              <a:off x="2580203" y="5117663"/>
              <a:ext cx="2879050" cy="233029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22"/>
                </a:lnSpc>
                <a:buNone/>
              </a:pPr>
              <a:r>
                <a:rPr lang="en-US" sz="163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Leverage detailed audience insights to identify and reach the brand's ideal customers, including local businesses, similar professionals, and small-to-medium-sized enterprises.</a:t>
              </a:r>
              <a:endParaRPr lang="en-US" sz="1639" dirty="0"/>
            </a:p>
          </p:txBody>
        </p:sp>
        <p:pic>
          <p:nvPicPr>
            <p:cNvPr id="8" name="Image 2" descr="preencoded.png">
              <a:extLst>
                <a:ext uri="{FF2B5EF4-FFF2-40B4-BE49-F238E27FC236}">
                  <a16:creationId xmlns:a16="http://schemas.microsoft.com/office/drawing/2014/main" id="{D1521131-9C90-6299-914A-172947B27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7375" y="3523059"/>
              <a:ext cx="3295412" cy="832485"/>
            </a:xfrm>
            <a:prstGeom prst="rect">
              <a:avLst/>
            </a:prstGeom>
          </p:spPr>
        </p:pic>
        <p:sp>
          <p:nvSpPr>
            <p:cNvPr id="9" name="Text 5">
              <a:extLst>
                <a:ext uri="{FF2B5EF4-FFF2-40B4-BE49-F238E27FC236}">
                  <a16:creationId xmlns:a16="http://schemas.microsoft.com/office/drawing/2014/main" id="{FA95D111-57AA-B7B9-C193-697FA595B48D}"/>
                </a:ext>
              </a:extLst>
            </p:cNvPr>
            <p:cNvSpPr/>
            <p:nvPr/>
          </p:nvSpPr>
          <p:spPr>
            <a:xfrm>
              <a:off x="5875496" y="4667726"/>
              <a:ext cx="2601635" cy="325160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 algn="l">
                <a:lnSpc>
                  <a:spcPts val="2561"/>
                </a:lnSpc>
                <a:buNone/>
              </a:pPr>
              <a:r>
                <a:rPr lang="en-US" sz="2049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Ad Formats</a:t>
              </a:r>
              <a:endParaRPr lang="en-US" sz="2049" dirty="0"/>
            </a:p>
          </p:txBody>
        </p:sp>
        <p:sp>
          <p:nvSpPr>
            <p:cNvPr id="10" name="Text 6">
              <a:extLst>
                <a:ext uri="{FF2B5EF4-FFF2-40B4-BE49-F238E27FC236}">
                  <a16:creationId xmlns:a16="http://schemas.microsoft.com/office/drawing/2014/main" id="{7DCAA97D-D2AF-88C6-C832-3E229194DF13}"/>
                </a:ext>
              </a:extLst>
            </p:cNvPr>
            <p:cNvSpPr/>
            <p:nvPr/>
          </p:nvSpPr>
          <p:spPr>
            <a:xfrm>
              <a:off x="5875496" y="5117663"/>
              <a:ext cx="2879169" cy="1997393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22"/>
                </a:lnSpc>
                <a:buNone/>
              </a:pPr>
              <a:r>
                <a:rPr lang="en-US" sz="163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Utilize a mix of Instagram ad formats, such as carousel ads, video ads, and stories ads, to showcase the brand's products and services in a visually engaging way.</a:t>
              </a:r>
              <a:endParaRPr lang="en-US" sz="1639" dirty="0"/>
            </a:p>
          </p:txBody>
        </p:sp>
        <p:pic>
          <p:nvPicPr>
            <p:cNvPr id="11" name="Image 3" descr="preencoded.png">
              <a:extLst>
                <a:ext uri="{FF2B5EF4-FFF2-40B4-BE49-F238E27FC236}">
                  <a16:creationId xmlns:a16="http://schemas.microsoft.com/office/drawing/2014/main" id="{99A7409D-3F64-8159-7957-00CEE0712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2787" y="3523059"/>
              <a:ext cx="3295412" cy="832485"/>
            </a:xfrm>
            <a:prstGeom prst="rect">
              <a:avLst/>
            </a:prstGeom>
          </p:spPr>
        </p:pic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61D5D3BA-6D17-8647-23C0-8AB799CB2F36}"/>
                </a:ext>
              </a:extLst>
            </p:cNvPr>
            <p:cNvSpPr/>
            <p:nvPr/>
          </p:nvSpPr>
          <p:spPr>
            <a:xfrm>
              <a:off x="9170908" y="4667726"/>
              <a:ext cx="2601635" cy="325160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 algn="l">
                <a:lnSpc>
                  <a:spcPts val="2561"/>
                </a:lnSpc>
                <a:buNone/>
              </a:pPr>
              <a:r>
                <a:rPr lang="en-US" sz="2049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Boosting Strategy</a:t>
              </a:r>
              <a:endParaRPr lang="en-US" sz="2049" dirty="0"/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1E12C2F3-53F6-9F34-A0B8-1B900CE03114}"/>
                </a:ext>
              </a:extLst>
            </p:cNvPr>
            <p:cNvSpPr/>
            <p:nvPr/>
          </p:nvSpPr>
          <p:spPr>
            <a:xfrm>
              <a:off x="9170908" y="5117663"/>
              <a:ext cx="2879169" cy="233029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lnSpc>
                  <a:spcPts val="2622"/>
                </a:lnSpc>
                <a:buNone/>
              </a:pPr>
              <a:r>
                <a:rPr lang="en-US" sz="163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Analyze the performance of organic posts and selectively boost the highest-performing content to extend its reach and drive further engagement and conversions.</a:t>
              </a:r>
              <a:endParaRPr lang="en-US" sz="1639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1309A12-393C-128C-073A-29C056F71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60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4AA1903-A8C4-0D47-5195-4B662DD17CDF}"/>
              </a:ext>
            </a:extLst>
          </p:cNvPr>
          <p:cNvSpPr/>
          <p:nvPr/>
        </p:nvSpPr>
        <p:spPr>
          <a:xfrm>
            <a:off x="495062" y="525388"/>
            <a:ext cx="5507950" cy="5918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16"/>
              </a:lnSpc>
              <a:buNone/>
            </a:pPr>
            <a:r>
              <a:rPr lang="en-US" sz="4000" b="1" dirty="0">
                <a:solidFill>
                  <a:srgbClr val="39AAFF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Reporting and Performance Tracking</a:t>
            </a:r>
            <a:endParaRPr lang="en-US" sz="4000" dirty="0">
              <a:solidFill>
                <a:srgbClr val="39AA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E41898-226D-C32C-4B87-4BCF59947DA2}"/>
              </a:ext>
            </a:extLst>
          </p:cNvPr>
          <p:cNvGrpSpPr/>
          <p:nvPr/>
        </p:nvGrpSpPr>
        <p:grpSpPr>
          <a:xfrm>
            <a:off x="495062" y="1250091"/>
            <a:ext cx="11352809" cy="5082521"/>
            <a:chOff x="2280404" y="1821848"/>
            <a:chExt cx="10069592" cy="5824464"/>
          </a:xfrm>
        </p:grpSpPr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E76BFA8A-C96F-CB0B-1E0D-DD192B290590}"/>
                </a:ext>
              </a:extLst>
            </p:cNvPr>
            <p:cNvSpPr/>
            <p:nvPr/>
          </p:nvSpPr>
          <p:spPr>
            <a:xfrm>
              <a:off x="2280404" y="1821848"/>
              <a:ext cx="10069592" cy="1017627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71"/>
                </a:lnSpc>
                <a:buNone/>
              </a:pPr>
              <a:r>
                <a:rPr lang="en-US" sz="166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Regular reporting and performance tracking will be essential for evaluating the success of the social media strategy and making data-driven decisions to optimize the approach. The following metrics will be closely monitored and analyzed:</a:t>
              </a:r>
              <a:endParaRPr lang="en-US" sz="1669" dirty="0"/>
            </a:p>
          </p:txBody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DF896325-04C3-4BBF-680A-122F3564909A}"/>
                </a:ext>
              </a:extLst>
            </p:cNvPr>
            <p:cNvSpPr/>
            <p:nvPr/>
          </p:nvSpPr>
          <p:spPr>
            <a:xfrm>
              <a:off x="2280404" y="2925723"/>
              <a:ext cx="4928830" cy="2254329"/>
            </a:xfrm>
            <a:prstGeom prst="roundRect">
              <a:avLst>
                <a:gd name="adj" fmla="val 4232"/>
              </a:avLst>
            </a:prstGeom>
            <a:solidFill>
              <a:srgbClr val="CCEEFF"/>
            </a:solidFill>
            <a:ln w="7620">
              <a:solidFill>
                <a:srgbClr val="B2D4E5"/>
              </a:solidFill>
              <a:prstDash val="solid"/>
            </a:ln>
          </p:spPr>
        </p:sp>
        <p:sp>
          <p:nvSpPr>
            <p:cNvPr id="6" name="Text 4">
              <a:extLst>
                <a:ext uri="{FF2B5EF4-FFF2-40B4-BE49-F238E27FC236}">
                  <a16:creationId xmlns:a16="http://schemas.microsoft.com/office/drawing/2014/main" id="{62B9CF1D-C3F8-A1C2-74AF-57D63F400AF8}"/>
                </a:ext>
              </a:extLst>
            </p:cNvPr>
            <p:cNvSpPr/>
            <p:nvPr/>
          </p:nvSpPr>
          <p:spPr>
            <a:xfrm>
              <a:off x="2499955" y="3145274"/>
              <a:ext cx="2649855" cy="33123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608"/>
                </a:lnSpc>
                <a:buNone/>
              </a:pPr>
              <a:r>
                <a:rPr lang="en-US" sz="2087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Follower Growth</a:t>
              </a:r>
              <a:endParaRPr lang="en-US" sz="2087" dirty="0"/>
            </a:p>
          </p:txBody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id="{9C868344-5894-5E1C-314F-A9D45412CF79}"/>
                </a:ext>
              </a:extLst>
            </p:cNvPr>
            <p:cNvSpPr/>
            <p:nvPr/>
          </p:nvSpPr>
          <p:spPr>
            <a:xfrm>
              <a:off x="2499955" y="3603665"/>
              <a:ext cx="4489728" cy="135683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71"/>
                </a:lnSpc>
                <a:buNone/>
              </a:pPr>
              <a:r>
                <a:rPr lang="en-US" sz="166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Track the growth of the Instagram account's follower count to measure the effectiveness of the content and engagement strategies.</a:t>
              </a:r>
              <a:endParaRPr lang="en-US" sz="1669" dirty="0"/>
            </a:p>
          </p:txBody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D72252D5-AE6D-964E-BCB6-5E432782EE8F}"/>
                </a:ext>
              </a:extLst>
            </p:cNvPr>
            <p:cNvSpPr/>
            <p:nvPr/>
          </p:nvSpPr>
          <p:spPr>
            <a:xfrm>
              <a:off x="7421166" y="2925723"/>
              <a:ext cx="4928830" cy="2254329"/>
            </a:xfrm>
            <a:prstGeom prst="roundRect">
              <a:avLst>
                <a:gd name="adj" fmla="val 4232"/>
              </a:avLst>
            </a:prstGeom>
            <a:solidFill>
              <a:srgbClr val="CCEEFF"/>
            </a:solidFill>
            <a:ln w="7620">
              <a:solidFill>
                <a:srgbClr val="B2D4E5"/>
              </a:solidFill>
              <a:prstDash val="solid"/>
            </a:ln>
          </p:spPr>
        </p:sp>
        <p:sp>
          <p:nvSpPr>
            <p:cNvPr id="9" name="Text 7">
              <a:extLst>
                <a:ext uri="{FF2B5EF4-FFF2-40B4-BE49-F238E27FC236}">
                  <a16:creationId xmlns:a16="http://schemas.microsoft.com/office/drawing/2014/main" id="{1C24E5AD-8EF1-59A3-9788-226F03FDA431}"/>
                </a:ext>
              </a:extLst>
            </p:cNvPr>
            <p:cNvSpPr/>
            <p:nvPr/>
          </p:nvSpPr>
          <p:spPr>
            <a:xfrm>
              <a:off x="7640717" y="3145274"/>
              <a:ext cx="2649855" cy="33123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608"/>
                </a:lnSpc>
                <a:buNone/>
              </a:pPr>
              <a:r>
                <a:rPr lang="en-US" sz="2087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Engagement Rate</a:t>
              </a:r>
              <a:endParaRPr lang="en-US" sz="2087" dirty="0"/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1013B809-E607-C378-7847-78C5555ED625}"/>
                </a:ext>
              </a:extLst>
            </p:cNvPr>
            <p:cNvSpPr/>
            <p:nvPr/>
          </p:nvSpPr>
          <p:spPr>
            <a:xfrm>
              <a:off x="7640717" y="3603665"/>
              <a:ext cx="4575406" cy="135683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71"/>
                </a:lnSpc>
                <a:buNone/>
              </a:pPr>
              <a:r>
                <a:rPr lang="en-US" sz="166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Monitor the likes, comments, and shares received on posts to gauge the level of audience engagement and interaction with the brand's content.</a:t>
              </a:r>
              <a:endParaRPr lang="en-US" sz="1669" dirty="0"/>
            </a:p>
          </p:txBody>
        </p:sp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AC40F7A3-4DFA-634E-4111-FF10F593193B}"/>
                </a:ext>
              </a:extLst>
            </p:cNvPr>
            <p:cNvSpPr/>
            <p:nvPr/>
          </p:nvSpPr>
          <p:spPr>
            <a:xfrm>
              <a:off x="2280404" y="5391983"/>
              <a:ext cx="4928830" cy="2254329"/>
            </a:xfrm>
            <a:prstGeom prst="roundRect">
              <a:avLst>
                <a:gd name="adj" fmla="val 4232"/>
              </a:avLst>
            </a:prstGeom>
            <a:solidFill>
              <a:srgbClr val="CCEEFF"/>
            </a:solidFill>
            <a:ln w="7620">
              <a:solidFill>
                <a:srgbClr val="B2D4E5"/>
              </a:solidFill>
              <a:prstDash val="solid"/>
            </a:ln>
          </p:spPr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D9F7442E-FF9D-DB6A-C3C7-2659F95F5EA6}"/>
                </a:ext>
              </a:extLst>
            </p:cNvPr>
            <p:cNvSpPr/>
            <p:nvPr/>
          </p:nvSpPr>
          <p:spPr>
            <a:xfrm>
              <a:off x="2499955" y="5611535"/>
              <a:ext cx="2975015" cy="33123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608"/>
                </a:lnSpc>
                <a:buNone/>
              </a:pPr>
              <a:r>
                <a:rPr lang="en-US" sz="2087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Reach and Impressions</a:t>
              </a:r>
              <a:endParaRPr lang="en-US" sz="2087" dirty="0"/>
            </a:p>
          </p:txBody>
        </p: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C69011B1-1587-6206-219E-1F3375B61040}"/>
                </a:ext>
              </a:extLst>
            </p:cNvPr>
            <p:cNvSpPr/>
            <p:nvPr/>
          </p:nvSpPr>
          <p:spPr>
            <a:xfrm>
              <a:off x="2499955" y="6069925"/>
              <a:ext cx="4489728" cy="135683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71"/>
                </a:lnSpc>
                <a:buNone/>
              </a:pPr>
              <a:r>
                <a:rPr lang="en-US" sz="166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Analyze the reach and impressions of the brand's posts to understand the visibility and impact of the content among the target audience.</a:t>
              </a:r>
              <a:endParaRPr lang="en-US" sz="1669" dirty="0"/>
            </a:p>
          </p:txBody>
        </p:sp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55BE4B51-4238-60E2-1021-72F7428FD1EC}"/>
                </a:ext>
              </a:extLst>
            </p:cNvPr>
            <p:cNvSpPr/>
            <p:nvPr/>
          </p:nvSpPr>
          <p:spPr>
            <a:xfrm>
              <a:off x="7421166" y="5391983"/>
              <a:ext cx="4928830" cy="2254329"/>
            </a:xfrm>
            <a:prstGeom prst="roundRect">
              <a:avLst>
                <a:gd name="adj" fmla="val 4232"/>
              </a:avLst>
            </a:prstGeom>
            <a:solidFill>
              <a:srgbClr val="CCEEFF"/>
            </a:solidFill>
            <a:ln w="7620">
              <a:solidFill>
                <a:srgbClr val="B2D4E5"/>
              </a:solidFill>
              <a:prstDash val="solid"/>
            </a:ln>
          </p:spPr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6EA1A385-AA19-1514-FC3D-289097F80E98}"/>
                </a:ext>
              </a:extLst>
            </p:cNvPr>
            <p:cNvSpPr/>
            <p:nvPr/>
          </p:nvSpPr>
          <p:spPr>
            <a:xfrm>
              <a:off x="7640717" y="5611535"/>
              <a:ext cx="2649855" cy="33123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608"/>
                </a:lnSpc>
                <a:buNone/>
              </a:pPr>
              <a:r>
                <a:rPr lang="en-US" sz="2087" b="1" dirty="0">
                  <a:solidFill>
                    <a:srgbClr val="272525"/>
                  </a:solidFill>
                  <a:latin typeface="p22-mackinac-pro" pitchFamily="34" charset="0"/>
                  <a:ea typeface="p22-mackinac-pro" pitchFamily="34" charset="-122"/>
                  <a:cs typeface="p22-mackinac-pro" pitchFamily="34" charset="-120"/>
                </a:rPr>
                <a:t>Conversion Metrics</a:t>
              </a:r>
              <a:endParaRPr lang="en-US" sz="2087" dirty="0"/>
            </a:p>
          </p:txBody>
        </p:sp>
        <p:sp>
          <p:nvSpPr>
            <p:cNvPr id="16" name="Text 14">
              <a:extLst>
                <a:ext uri="{FF2B5EF4-FFF2-40B4-BE49-F238E27FC236}">
                  <a16:creationId xmlns:a16="http://schemas.microsoft.com/office/drawing/2014/main" id="{DE448ABA-75A9-B3BB-C6C4-B59F278CE260}"/>
                </a:ext>
              </a:extLst>
            </p:cNvPr>
            <p:cNvSpPr/>
            <p:nvPr/>
          </p:nvSpPr>
          <p:spPr>
            <a:xfrm>
              <a:off x="7640716" y="6069925"/>
              <a:ext cx="4709279" cy="135683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671"/>
                </a:lnSpc>
                <a:buNone/>
              </a:pPr>
              <a:r>
                <a:rPr lang="en-US" sz="1669" dirty="0">
                  <a:solidFill>
                    <a:srgbClr val="272525"/>
                  </a:solidFill>
                  <a:latin typeface="Eudoxus Sans" pitchFamily="34" charset="0"/>
                  <a:ea typeface="Eudoxus Sans" pitchFamily="34" charset="-122"/>
                  <a:cs typeface="Eudoxus Sans" pitchFamily="34" charset="-120"/>
                </a:rPr>
                <a:t>Track website visits, lead generation, and other conversion-related metrics to measure the impact of the Instagram strategy on the brand's overall business objectives.</a:t>
              </a:r>
              <a:endParaRPr lang="en-US" sz="1669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55B1133-C155-9D79-3ACF-EF1F5CF80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34" y="95732"/>
            <a:ext cx="1332905" cy="13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8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45896D-1A49-40BA-84DA-CD3C82804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4521927"/>
            <a:ext cx="3200400" cy="3291840"/>
          </a:xfrm>
        </p:spPr>
        <p:txBody>
          <a:bodyPr/>
          <a:lstStyle/>
          <a:p>
            <a:r>
              <a:rPr lang="en-IN" sz="2400" dirty="0">
                <a:solidFill>
                  <a:srgbClr val="39AAFF"/>
                </a:solidFill>
              </a:rPr>
              <a:t>Vijay B</a:t>
            </a:r>
          </a:p>
          <a:p>
            <a:r>
              <a:rPr lang="en-IN" sz="2400" dirty="0">
                <a:solidFill>
                  <a:srgbClr val="39AAFF"/>
                </a:solidFill>
              </a:rPr>
              <a:t>Business Developer </a:t>
            </a:r>
          </a:p>
          <a:p>
            <a:r>
              <a:rPr lang="en-IN" sz="2400" dirty="0">
                <a:solidFill>
                  <a:srgbClr val="39AAFF"/>
                </a:solidFill>
              </a:rPr>
              <a:t>vijay@vleads.co.in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F6A29F-0C9F-A1F0-CA81-46F98CB977B5}"/>
              </a:ext>
            </a:extLst>
          </p:cNvPr>
          <p:cNvSpPr/>
          <p:nvPr/>
        </p:nvSpPr>
        <p:spPr>
          <a:xfrm>
            <a:off x="1555511" y="1465146"/>
            <a:ext cx="522383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9AA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FC0095-02B9-A0FE-3B96-3B260BFE3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73" y="2096095"/>
            <a:ext cx="4761905" cy="4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046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86</TotalTime>
  <Words>691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Eudoxus Sans</vt:lpstr>
      <vt:lpstr>Georgia</vt:lpstr>
      <vt:lpstr>p22-mackinac-pro</vt:lpstr>
      <vt:lpstr>Trebuchet MS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sripriya s</dc:creator>
  <cp:lastModifiedBy>sripriya s</cp:lastModifiedBy>
  <cp:revision>6</cp:revision>
  <dcterms:created xsi:type="dcterms:W3CDTF">2024-04-22T13:55:40Z</dcterms:created>
  <dcterms:modified xsi:type="dcterms:W3CDTF">2024-04-22T15:21:40Z</dcterms:modified>
</cp:coreProperties>
</file>